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Merriweather" panose="020B0604020202020204" charset="0"/>
      <p:regular r:id="rId23"/>
      <p:bold r:id="rId24"/>
      <p:italic r:id="rId25"/>
      <p:boldItalic r:id="rId26"/>
    </p:embeddedFont>
    <p:embeddedFont>
      <p:font typeface="Merriweather Light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345AE0-2034-4388-BF2A-AEE48C2817B7}">
  <a:tblStyle styleId="{EA345AE0-2034-4388-BF2A-AEE48C2817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odelado_num%C3%A9rico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.wikipedia.org/wiki/Java_(lenguaje_de_programaci%C3%B3n)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75eb8e1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75eb8e1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6e7dc3dd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6e7dc3dd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749300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Los escenarios son: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749300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Clientes atendidos con cajeros principiantes de 8 am a 12 m y de 12 m a 5 pm.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Clientes atendidos con cajeros eficientes de 8 am a 12 m y de 12 m a 5 pm.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Clientes atendidos con cajeros principiantes y eficientes con medidas de bioseguridad.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Servicio con dos y tres cajeros.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749300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749300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Los tiempos se simulan en minutos.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712265b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712265b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los datos recolectados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ejemplos, tenemos las siguientes tablas con datos de un trabajo anterior y del trabajo actual: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el primer caso, se observa que los tiempos de llegadas y servicios son más rápidos y en nuestro caso, son más lentos, debido a las medidas de seguridad que se toman por la situación actual del COVID-19.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712265be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712265be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712265be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712265be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del modelo de simulación, red de colas,  el nodo P1 tiene una distribución de probabilidad exponencial y su fila es tipo FIFO. De este nodo, los clientes se dirigen a los otros tres, P2, P3 Y P4, los cuales representan los cajeros, tienen una </a:t>
            </a:r>
            <a:r>
              <a:rPr lang="es">
                <a:solidFill>
                  <a:schemeClr val="dk1"/>
                </a:solidFill>
              </a:rPr>
              <a:t>distribución de probabilidad lognormal y sus filas son tipo FIFO. En el caso del nodo P4 su distribución será 0 si la fila de P2 y P3 es menos a 5.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712265b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712265b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flujo, Inicialmente el cliente entra en el sistema, posteriormente escoge los productos, entra en la condición, Si la caja 1 está disponible paga directamente su compra, sino, pregunta si la caja 2 está disponible, si lo está paga su compra, sino pregunta si la caja 3 está disponible, si lo esta paga su compra, si no hace fila en la caja con menos personas, puede ser la caja 1 o caja 2 y paga su compra y sale del sistema.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712265be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712265be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Anylogic v. Personal Learning Edition 8.6.0: Es un software de simulación que ayuda a probar y explorar escenarios hipotéticos mediante modelado 2D y 3D. Incluye un lenguaje de modelado gráfico y también permite que se puedan ampliar los </a:t>
            </a:r>
            <a:r>
              <a:rPr lang="es" sz="1200">
                <a:solidFill>
                  <a:srgbClr val="66666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modelos</a:t>
            </a: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de simulación con código de </a:t>
            </a:r>
            <a:r>
              <a:rPr lang="es" sz="1200">
                <a:solidFill>
                  <a:srgbClr val="66666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</a:t>
            </a: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EasyFit v. 5.6: Es un software que ajusta automáticamente las distribuciones a los datos de la muestra y seleccionar el mejor modelo en unos segundos.  Está diseñado para hacer el análisis de datos lo más fácil posible.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712265be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712265be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implementación del modelo en el software de simulación, se añadió el componente de Source para estimar la llegada, el componente queue para la cola, service para el servicio y sink para la salida.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asignaron las distribuciones de probabilidad mediante las propiedades de estos componentes.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712265be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712265be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712265be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712265be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6e7dc3d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6e7dc3d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Proporcionar una buena estrategia al supermercado “Granero Morichal” para atender a sus clientes en el menor tiempo posible y reducir posibles costos de personal. Al terminar la simulación, el tomador de decisiones sabrá cuándo habilitar la tercera caja y así disminuir costos innecesarios y sus clientes estarán más satisfechos con la reducción del tiempo de espera en la cola.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712265be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712265be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6e7dc3dd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6e7dc3dd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 supermercado “Granero Morichal” atiende de 8 am a 5 pm, siempre tiene 2 cajas habilitadas y la tercera se activa cuando la fila supera 5 clientes, en su tiempo libre, el tercer cajero ayuda a organizar productos y a vigilar el establecimiento. El aforo permitido es de 12 personas.</a:t>
            </a:r>
            <a:endParaRPr sz="7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6e7dc3dd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6e7dc3dd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supermercado Granero Morichal, maneja un sistema de 3 cajas para atender a sus clientes, sin embargo no saben cuando deshabilitar la tercera caja para que el cajero sobrante haga otras actividades como organizar y surtir estantes, además si los clientes esperan por más de 6 minutos, quedan insatisfechos con el servicio y se van del establecimiento.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6e7dc3dd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6e7dc3dd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Los supermercados normalmente toman decisiones a solo tanteo, a veces aciertan en sus decisiones pero comúnmente, toman malas decisiones y esto se ve reflejado en el servicio. Mediante la simulación de agentes se pueden tomar las decisiones correctas para no tener perdidas de costos y lograr un agradable servicio de atención al cliente.</a:t>
            </a:r>
            <a:endParaRPr sz="9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6e7dc3dd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6e7dc3dd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6e7dc3dd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6e7dc3dd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6e7dc3dd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6e7dc3dd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 medidas de desempeño que se buscan obtener del MBA implementado para el supermercado son las siguientes: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e7dc3dd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6e7dc3dd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633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Roboto"/>
                <a:ea typeface="Roboto"/>
                <a:cs typeface="Roboto"/>
                <a:sym typeface="Roboto"/>
              </a:rPr>
              <a:t>Mediante la simulación realizada en Anylogic, se decidirá cuándo se necesiten dos o tres cajas para cumplir con la demanda del supermercado, dependiendo de si es una hora pico o una hora valle</a:t>
            </a:r>
            <a:r>
              <a:rPr lang="e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s" sz="1400">
                <a:latin typeface="Roboto"/>
                <a:ea typeface="Roboto"/>
                <a:cs typeface="Roboto"/>
                <a:sym typeface="Roboto"/>
              </a:rPr>
              <a:t>, y también si el cajero es experimentado o principiante, esto para reducir costos y optimizar el uso de los recursos del supermercado visto como sistema.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12100" y="314500"/>
            <a:ext cx="8130000" cy="1795500"/>
          </a:xfrm>
          <a:prstGeom prst="rect">
            <a:avLst/>
          </a:prstGeom>
          <a:effectLst>
            <a:outerShdw blurRad="85725" dist="28575" dir="420000" algn="bl" rotWithShape="0">
              <a:srgbClr val="FFFFFF">
                <a:alpha val="86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rgbClr val="000000"/>
                </a:solidFill>
              </a:rPr>
              <a:t>Análisis del servicio de atención y gestión de cajeros de un supermercado de barrio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422800" y="2724125"/>
            <a:ext cx="4698600" cy="1795500"/>
          </a:xfrm>
          <a:prstGeom prst="rect">
            <a:avLst/>
          </a:prstGeom>
          <a:noFill/>
          <a:ln>
            <a:noFill/>
          </a:ln>
          <a:effectLst>
            <a:outerShdw blurRad="100013" dist="19050" dir="1320000" algn="bl" rotWithShape="0">
              <a:srgbClr val="FFFFFF">
                <a:alpha val="8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Presentado por: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Cristian Andrés Parrado Barreto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Sharik Natalia Amaya Rey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Jaxon Muñoz Avendaño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Universidad de los Llanos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Facultad de ciencias básicas e ingeniería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Ingeniería de sistemas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97F404E-3AE3-46D0-8FA6-C640C76690CE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4847125" y="500925"/>
            <a:ext cx="41937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Supuestos del sistema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4847125" y="1317250"/>
            <a:ext cx="3977700" cy="3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s" sz="1500">
                <a:solidFill>
                  <a:srgbClr val="666666"/>
                </a:solidFill>
              </a:rPr>
              <a:t>No se toman en cuenta la edad ni el género de los clientes.</a:t>
            </a:r>
            <a:endParaRPr sz="1500">
              <a:solidFill>
                <a:srgbClr val="666666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s" sz="1500">
                <a:solidFill>
                  <a:srgbClr val="666666"/>
                </a:solidFill>
              </a:rPr>
              <a:t>Se establece un aforo máximo de 12 personas.</a:t>
            </a:r>
            <a:endParaRPr sz="1500">
              <a:solidFill>
                <a:srgbClr val="666666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s" sz="1500">
                <a:solidFill>
                  <a:srgbClr val="666666"/>
                </a:solidFill>
              </a:rPr>
              <a:t>Se ignoran factores como el clima y el día del mes.</a:t>
            </a:r>
            <a:endParaRPr sz="1500">
              <a:solidFill>
                <a:srgbClr val="666666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s" sz="1500">
                <a:solidFill>
                  <a:srgbClr val="666666"/>
                </a:solidFill>
              </a:rPr>
              <a:t>Se simulan diferentes escenarios en donde 1 cajero será eficiente y los otros dos serán principiantes teniendo en cuenta las medidas de bioseguridad por el COVID-19.</a:t>
            </a:r>
            <a:endParaRPr sz="15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5" y="1143000"/>
            <a:ext cx="42862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7AF9F3F-DF35-4DCD-B626-CFDFFC5CF6FD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237475"/>
            <a:ext cx="85206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Escenarios o configuraciones e intervalo de simulación</a:t>
            </a:r>
            <a:endParaRPr sz="2500"/>
          </a:p>
        </p:txBody>
      </p:sp>
      <p:sp>
        <p:nvSpPr>
          <p:cNvPr id="137" name="Google Shape;137;p23"/>
          <p:cNvSpPr txBox="1"/>
          <p:nvPr/>
        </p:nvSpPr>
        <p:spPr>
          <a:xfrm>
            <a:off x="414000" y="1543050"/>
            <a:ext cx="8154300" cy="3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Clientes atendidos con cajeros principiantes de 8 am a 12 m.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Clientes atendidos con cajeros principiantes de 12 m a 5 pm.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Clientes atendidos con cajeros eficientes de 8 am a 12 m.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Clientes atendidos con cajeros eficientes de 12 m a 5 pm.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Clientes atendidos con cajeros principiantes con medidas de bioseguridad.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Clientes atendidos con cajeros eficientes con medidas de bioseguridad.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Servicio con dos cajeros.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749300" lvl="0" indent="-371599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Servicio con tres cajeros.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749300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749300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Los tiempos se simulan en minutos.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4140D86-4A24-48D1-86B2-2491AB091F7E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los datos recolectados/usados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3" name="Google Shape;143;p24"/>
          <p:cNvGraphicFramePr/>
          <p:nvPr/>
        </p:nvGraphicFramePr>
        <p:xfrm>
          <a:off x="311725" y="2038075"/>
          <a:ext cx="4002800" cy="2727010"/>
        </p:xfrm>
        <a:graphic>
          <a:graphicData uri="http://schemas.openxmlformats.org/drawingml/2006/table">
            <a:tbl>
              <a:tblPr>
                <a:noFill/>
                <a:tableStyleId>{EA345AE0-2034-4388-BF2A-AEE48C2817B7}</a:tableStyleId>
              </a:tblPr>
              <a:tblGrid>
                <a:gridCol w="78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2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Cliente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Lunes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Caja 1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Caja 2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Caja 3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TLL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TLL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TLL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4899213" y="2038038"/>
          <a:ext cx="4002825" cy="2794475"/>
        </p:xfrm>
        <a:graphic>
          <a:graphicData uri="http://schemas.openxmlformats.org/drawingml/2006/table">
            <a:tbl>
              <a:tblPr>
                <a:noFill/>
                <a:tableStyleId>{EA345AE0-2034-4388-BF2A-AEE48C2817B7}</a:tableStyleId>
              </a:tblPr>
              <a:tblGrid>
                <a:gridCol w="83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Cliente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Lunes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Caja 1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Caja 2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Caja 3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TLL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TLL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TLL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TS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5" name="Google Shape;145;p24"/>
          <p:cNvSpPr txBox="1"/>
          <p:nvPr/>
        </p:nvSpPr>
        <p:spPr>
          <a:xfrm>
            <a:off x="303525" y="1330925"/>
            <a:ext cx="37608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"/>
                <a:ea typeface="Roboto"/>
                <a:cs typeface="Roboto"/>
                <a:sym typeface="Roboto"/>
              </a:rPr>
              <a:t>Datos recolectados en un trabajo anterior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5141238" y="1330925"/>
            <a:ext cx="37608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"/>
                <a:ea typeface="Roboto"/>
                <a:cs typeface="Roboto"/>
                <a:sym typeface="Roboto"/>
              </a:rPr>
              <a:t>Datos recolectados por el dueño del supermercado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AD847B3-7D7C-4368-9226-4BD7E99A6BA1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300" y="200725"/>
            <a:ext cx="3704400" cy="1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Análisis estadístico de los datos</a:t>
            </a:r>
            <a:endParaRPr sz="2600"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5003825" y="200725"/>
            <a:ext cx="39033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</a:rPr>
              <a:t>Ajustes a distribuciones de probabilidad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2"/>
          </p:nvPr>
        </p:nvSpPr>
        <p:spPr>
          <a:xfrm>
            <a:off x="186500" y="1402800"/>
            <a:ext cx="3954000" cy="3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marR="0" lvl="0" indent="-27940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Número promedio de clientes caja 1 por día: 33 </a:t>
            </a:r>
            <a:endParaRPr sz="1400">
              <a:solidFill>
                <a:srgbClr val="FFFFFF"/>
              </a:solidFill>
            </a:endParaRPr>
          </a:p>
          <a:p>
            <a:pPr marL="179999" marR="0" lvl="0" indent="-27940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Número promedio de clientes caja 2 por día: 24 </a:t>
            </a:r>
            <a:endParaRPr sz="1400">
              <a:solidFill>
                <a:srgbClr val="FFFFFF"/>
              </a:solidFill>
            </a:endParaRPr>
          </a:p>
          <a:p>
            <a:pPr marL="179999" marR="0" lvl="0" indent="-27940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Número promedio de clientes caja 3 por día: 8 </a:t>
            </a:r>
            <a:endParaRPr sz="1400">
              <a:solidFill>
                <a:srgbClr val="FFFFFF"/>
              </a:solidFill>
            </a:endParaRPr>
          </a:p>
          <a:p>
            <a:pPr marL="179999" marR="0" lvl="0" indent="-27940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Tiempo Promedio de servicio en la caja 1:  4.23 minutos</a:t>
            </a:r>
            <a:endParaRPr sz="1400">
              <a:solidFill>
                <a:srgbClr val="FFFFFF"/>
              </a:solidFill>
            </a:endParaRPr>
          </a:p>
          <a:p>
            <a:pPr marL="179999" marR="0" lvl="0" indent="-27940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Tiempo Promedio de servicio en la caja 2: 5.61 minutos</a:t>
            </a:r>
            <a:endParaRPr sz="1400">
              <a:solidFill>
                <a:srgbClr val="FFFFFF"/>
              </a:solidFill>
            </a:endParaRPr>
          </a:p>
          <a:p>
            <a:pPr marL="179999" marR="0" lvl="0" indent="-27940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Tiempo Promedio de servicio en la caja 3: 7.34 minutos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199" y="1116925"/>
            <a:ext cx="3469726" cy="20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600" y="3090825"/>
            <a:ext cx="3409325" cy="19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2E42AF8-9820-4F9C-BA1A-A76EAB767C71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del modelo de simulación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950" y="1309975"/>
            <a:ext cx="5584500" cy="37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111850" y="2841275"/>
            <a:ext cx="28671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Merriweather Light"/>
                <a:ea typeface="Merriweather Light"/>
                <a:cs typeface="Merriweather Light"/>
                <a:sym typeface="Merriweather Light"/>
              </a:rPr>
              <a:t>Red de colas</a:t>
            </a:r>
            <a:endParaRPr sz="2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6A6CCB-49FE-4018-A021-8127E2ABC9F1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del modelo de simulación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l="8424"/>
          <a:stretch/>
        </p:blipFill>
        <p:spPr>
          <a:xfrm>
            <a:off x="4037925" y="1380025"/>
            <a:ext cx="3697700" cy="36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311725" y="2698475"/>
            <a:ext cx="28671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Merriweather Light"/>
                <a:ea typeface="Merriweather Light"/>
                <a:cs typeface="Merriweather Light"/>
                <a:sym typeface="Merriweather Light"/>
              </a:rPr>
              <a:t>Diagrama de flujo</a:t>
            </a:r>
            <a:endParaRPr sz="2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B2A73C-CB42-43B4-BCE7-4F2565F04E6A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18727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de simulación y tecnologías usadas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16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/>
              <a:t>Anylogic v. Personal Learning Edition 8.6.0:</a:t>
            </a:r>
            <a:r>
              <a:rPr lang="es" sz="1700"/>
              <a:t> Es un software de simulación que ayuda a probar y explorar escenarios hipotéticos mediante modelado 2D y 3D. </a:t>
            </a:r>
            <a:endParaRPr sz="160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20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/>
              <a:t>EasyFit v. 5.6:</a:t>
            </a:r>
            <a:r>
              <a:rPr lang="es" sz="1700"/>
              <a:t> Es un software que ajusta automáticamente las distribuciones a los datos de la muestra y seleccionar el mejor modelo en unos segundos. 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t="3516" r="3901" b="1947"/>
          <a:stretch/>
        </p:blipFill>
        <p:spPr>
          <a:xfrm>
            <a:off x="6201150" y="2870750"/>
            <a:ext cx="1262400" cy="21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99" y="3022075"/>
            <a:ext cx="3516525" cy="15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7AF1F9A-2753-4848-857B-2F83FD7A7138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187300"/>
            <a:ext cx="85206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del modelo en el software de simulación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25" y="1722000"/>
            <a:ext cx="70199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738" y="3038325"/>
            <a:ext cx="267652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9F549BA-346F-428D-B266-AC78DF60E8DF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Resultados de los experimentos de simulación</a:t>
            </a: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587700" y="1625527"/>
            <a:ext cx="4501500" cy="29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Flujo de atención que emula el sistema real.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MBA sobre distribuciones Exponencial y Log-Normal a partir del análisis de datos de Easy Fit.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Control de tiempos en el sistema de los agentes (clientes) que lo utilizan para validar los resultados frente a los cambios.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Modelo re utilizable para escenarios normales y el caso atípico puntual de las medidas de BioSeguridad.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397" y="1625525"/>
            <a:ext cx="3630078" cy="29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FA6FAAE-8F2B-4C3E-B192-802F792C60FA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Resultados de los experimentos de simulación</a:t>
            </a:r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311725" y="1679050"/>
            <a:ext cx="42411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69999" marR="281868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Número total de clientes que ingresan al sistema: 466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69999" marR="281868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Tiempo promedio de los clientes en el sistema: 5.93 m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69999" marR="281868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Tamaño cola al final de 9 horas de ejecución: 5 personas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749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30236"/>
            <a:ext cx="4416900" cy="2279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3B97DE3-9545-4581-9A66-E3C0112FA67C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Motivación</a:t>
            </a:r>
            <a:endParaRPr sz="350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4572000" y="855125"/>
            <a:ext cx="4166400" cy="20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Proporcionar una buena estrategia al supermercado “Granero Morichal” para atender a sus clientes en el menor tiempo posible y reducir posibles costos de personal.</a:t>
            </a:r>
            <a:endParaRPr sz="18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275" y="3015450"/>
            <a:ext cx="4047225" cy="21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9BAED2B-AACA-4074-A33A-B1116246DBA9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95000"/>
                  <a:shade val="30000"/>
                  <a:satMod val="115000"/>
                </a:schemeClr>
              </a:gs>
              <a:gs pos="39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202925" y="881950"/>
            <a:ext cx="4743900" cy="28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749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A partir del MBA el supermercado pudo ser más consciente de su capacity y empezar cambios por ejemplo en el horario de surtido.</a:t>
            </a:r>
            <a:endParaRPr sz="1400">
              <a:solidFill>
                <a:srgbClr val="000000"/>
              </a:solidFill>
            </a:endParaRPr>
          </a:p>
          <a:p>
            <a:pPr marL="0" marR="749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marR="749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La tercera caja activa podría estar fija a partir de las 4:00pm por la demanda al final del día.</a:t>
            </a:r>
            <a:endParaRPr sz="1400">
              <a:solidFill>
                <a:srgbClr val="000000"/>
              </a:solidFill>
            </a:endParaRPr>
          </a:p>
          <a:p>
            <a:pPr marL="0" marR="749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marR="749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El MBA será tan eficiente como sus variables y datos, en este caso estuvo limitado por cuestiones de tiempo.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88" y="1528125"/>
            <a:ext cx="3422571" cy="2884200"/>
          </a:xfrm>
          <a:prstGeom prst="rect">
            <a:avLst/>
          </a:prstGeom>
          <a:noFill/>
          <a:ln>
            <a:noFill/>
          </a:ln>
          <a:effectLst>
            <a:outerShdw blurRad="85725" dist="266700" dir="13980000" algn="bl" rotWithShape="0">
              <a:srgbClr val="000000">
                <a:alpha val="32000"/>
              </a:srgbClr>
            </a:outerShdw>
            <a:reflection stA="35000" endPos="22000" fadeDir="5400012" sy="-100000" algn="bl" rotWithShape="0"/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5E5211D-29BF-4372-8E67-49D0F5B61621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sistema actual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25" y="17976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El supermercado “Granero Morichal” atiende de 8 am a 5 pm, siempre tiene 2 cajas habilitadas y la tercera se activa cuando la fila supera 5 clientes, en su tiempo libre, el tercer cajero ayuda a organizar productos y a vigilar el establecimiento.</a:t>
            </a:r>
            <a:endParaRPr sz="18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449" y="1797600"/>
            <a:ext cx="4378850" cy="21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E2843C4-6C8C-496F-8C33-B3FC58C01ADF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del Problema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311300" y="2057425"/>
            <a:ext cx="38067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El supermercado Granero Morichal, maneja un sistema de 3 cajas para atender a sus clientes, sin embargo no saben cuándo deshabilitar la tercera caja para que el cajero sobrante haga otras actividades como organizar y surtir estantes.</a:t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l="2884" b="8433"/>
          <a:stretch/>
        </p:blipFill>
        <p:spPr>
          <a:xfrm>
            <a:off x="4616275" y="1471625"/>
            <a:ext cx="4407625" cy="23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3CFCEE7-D6F5-458B-B90A-6A5FA647E715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Justificación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64150" y="1807025"/>
            <a:ext cx="4730100" cy="28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 supermercados normalmente toman decisiones a solo tanteo, a veces aciertan en sus decisiones pero comúnmente, toman malas decisiones y esto se ve reflejado en el servicio.</a:t>
            </a: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275" y="1490700"/>
            <a:ext cx="2585550" cy="33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B64BA75-D7EF-4AB0-8A9E-D70FCAED3097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756700" y="331200"/>
            <a:ext cx="37044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</a:t>
            </a:r>
            <a:r>
              <a:rPr lang="es">
                <a:solidFill>
                  <a:schemeClr val="dk1"/>
                </a:solidFill>
              </a:rPr>
              <a:t>tivos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222750" y="1142850"/>
            <a:ext cx="3704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Objetivo general</a:t>
            </a:r>
            <a:endParaRPr sz="2100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879025" y="1790450"/>
            <a:ext cx="3954000" cy="31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Modelar escenarios de llegada de clientes.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Modelar un escenario aplicando medidas de bioseguridad.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Implementar un modelo de cajas dinámico.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Simular el comportamiento de los clientes insatisfechos.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Encontrar los escenarios en que el sistema tiene más cajas activas de las necesarias.</a:t>
            </a:r>
            <a:endParaRPr sz="1400"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4879025" y="1142850"/>
            <a:ext cx="3704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</a:rPr>
              <a:t>Objetivos específicos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2"/>
          </p:nvPr>
        </p:nvSpPr>
        <p:spPr>
          <a:xfrm>
            <a:off x="222750" y="2115125"/>
            <a:ext cx="39540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rgbClr val="FFFFFF"/>
                </a:solidFill>
              </a:rPr>
              <a:t>Desarrollar un Modelo Basado en Agentes del servicio de atención y gestión de cajeros de un supermercado de barrio.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9DADA4-B2A4-4DCD-879C-5DE6A77C788C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 específicas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311725" y="1520175"/>
            <a:ext cx="4572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7493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¿Cuáles son las franjas de tiempo de mayor o menor demanda?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7493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¿Cuál es el tiempo promedio de atención a un cliente por un cajero eficiente y uno principiante?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7493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¿Cuál es el tiempo promedio en cola de los clientes para dos y tres cajas activas?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49300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4572000" y="1520175"/>
            <a:ext cx="4194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7493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 startAt="4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¿Cuánto tiempo ocioso tiene el tercer cajero?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7493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 startAt="4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¿Con qué probabilidad un cliente abandona el establecimiento?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7493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 startAt="4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¿Cómo varían las respuestas anteriores con base en el escenario con medidas de bioseguridad.?</a:t>
            </a:r>
            <a:endParaRPr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0CE0EB8-C617-422B-9041-5706D7E9D78E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Medidas de desempeño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383725" y="1446375"/>
            <a:ext cx="4188300" cy="3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Número total de clientes que ingresan al sistema.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Porcentaje de clientes que quedan insatisfechos con el servicio.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Tiempo promedio de servicio con dos cajeros.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Tiempo promedio de servicio con tres cajeros.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4572025" y="1409475"/>
            <a:ext cx="4135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Tiempo promedio de ocio del tercer cajero.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Tiempo promedio de los clientes en el sistema.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Tiempo promedio de los clientes en fila.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s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Tiempo promedio de atención del sistema.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8FC0734-C7F8-4CE7-964C-A2B63972421A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04800" y="500950"/>
            <a:ext cx="37044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304800" y="1519525"/>
            <a:ext cx="3704400" cy="28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633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FFFFF"/>
                </a:solidFill>
              </a:rPr>
              <a:t>Mediante la simulación realizada en Anylogic, se decidirá cuándo se necesiten dos o tres cajas para cumplir con la demanda del supermercado, dependiendo de si es una hora pico o una hora valle.</a:t>
            </a:r>
            <a:endParaRPr sz="2200" dirty="0"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r="24144"/>
          <a:stretch/>
        </p:blipFill>
        <p:spPr>
          <a:xfrm>
            <a:off x="4779225" y="1190500"/>
            <a:ext cx="4190924" cy="27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DBB0418-32FE-4E51-BABA-B67467A020D2}"/>
              </a:ext>
            </a:extLst>
          </p:cNvPr>
          <p:cNvSpPr/>
          <p:nvPr/>
        </p:nvSpPr>
        <p:spPr>
          <a:xfrm flipV="1">
            <a:off x="0" y="5045724"/>
            <a:ext cx="9144000" cy="9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1835</Words>
  <Application>Microsoft Office PowerPoint</Application>
  <PresentationFormat>Presentación en pantalla (16:9)</PresentationFormat>
  <Paragraphs>199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Merriweather</vt:lpstr>
      <vt:lpstr>Arial</vt:lpstr>
      <vt:lpstr>Times New Roman</vt:lpstr>
      <vt:lpstr>Merriweather Light</vt:lpstr>
      <vt:lpstr>Roboto</vt:lpstr>
      <vt:lpstr>Paradigm</vt:lpstr>
      <vt:lpstr>Análisis del servicio de atención y gestión de cajeros de un supermercado de barrio</vt:lpstr>
      <vt:lpstr>Motivación</vt:lpstr>
      <vt:lpstr>Descripción del sistema actual</vt:lpstr>
      <vt:lpstr>Definición del Problema</vt:lpstr>
      <vt:lpstr>Justificación</vt:lpstr>
      <vt:lpstr>Objetivos</vt:lpstr>
      <vt:lpstr>Preguntas específicas</vt:lpstr>
      <vt:lpstr>Medidas de desempeño</vt:lpstr>
      <vt:lpstr>Alcance</vt:lpstr>
      <vt:lpstr>Supuestos del sistema</vt:lpstr>
      <vt:lpstr>Escenarios o configuraciones e intervalo de simulación</vt:lpstr>
      <vt:lpstr>Ejemplos de los datos recolectados/usados  </vt:lpstr>
      <vt:lpstr>Análisis estadístico de los datos</vt:lpstr>
      <vt:lpstr>Diseño del modelo de simulación</vt:lpstr>
      <vt:lpstr>Diseño del modelo de simulación</vt:lpstr>
      <vt:lpstr>Software de simulación y tecnologías usadas  </vt:lpstr>
      <vt:lpstr>Implementación del modelo en el software de simulación</vt:lpstr>
      <vt:lpstr> Resultados de los experimentos de simulación</vt:lpstr>
      <vt:lpstr> Resultados de los experimentos de simulación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del servicio de atención y gestión de cajeros de un supermercado de barrio</dc:title>
  <cp:lastModifiedBy>Sharick Natalia Amaya Rey</cp:lastModifiedBy>
  <cp:revision>3</cp:revision>
  <dcterms:modified xsi:type="dcterms:W3CDTF">2020-11-05T23:03:52Z</dcterms:modified>
</cp:coreProperties>
</file>